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Public Sans" charset="1" panose="00000000000000000000"/>
      <p:regular r:id="rId18"/>
    </p:embeddedFont>
    <p:embeddedFont>
      <p:font typeface="Public Sans Bold" charset="1" panose="00000000000000000000"/>
      <p:regular r:id="rId19"/>
    </p:embeddedFont>
    <p:embeddedFont>
      <p:font typeface="Public Sans Italics" charset="1" panose="00000000000000000000"/>
      <p:regular r:id="rId20"/>
    </p:embeddedFont>
    <p:embeddedFont>
      <p:font typeface="Public Sans Bold Italics" charset="1" panose="00000000000000000000"/>
      <p:regular r:id="rId21"/>
    </p:embeddedFont>
    <p:embeddedFont>
      <p:font typeface="Public Sans Thin" charset="1" panose="00000000000000000000"/>
      <p:regular r:id="rId22"/>
    </p:embeddedFont>
    <p:embeddedFont>
      <p:font typeface="Public Sans Thin Italics" charset="1" panose="00000000000000000000"/>
      <p:regular r:id="rId23"/>
    </p:embeddedFont>
    <p:embeddedFont>
      <p:font typeface="Public Sans Medium" charset="1" panose="00000000000000000000"/>
      <p:regular r:id="rId24"/>
    </p:embeddedFont>
    <p:embeddedFont>
      <p:font typeface="Public Sans Medium Italics" charset="1" panose="00000000000000000000"/>
      <p:regular r:id="rId25"/>
    </p:embeddedFont>
    <p:embeddedFont>
      <p:font typeface="Public Sans Heavy" charset="1" panose="00000000000000000000"/>
      <p:regular r:id="rId26"/>
    </p:embeddedFont>
    <p:embeddedFont>
      <p:font typeface="Public Sans Heavy Italics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Canva Sans Medium" charset="1" panose="020B0603030501040103"/>
      <p:regular r:id="rId32"/>
    </p:embeddedFont>
    <p:embeddedFont>
      <p:font typeface="Canva Sans Medium Italics" charset="1" panose="020B0603030501040103"/>
      <p:regular r:id="rId33"/>
    </p:embeddedFont>
    <p:embeddedFont>
      <p:font typeface="Aileron" charset="1" panose="00000500000000000000"/>
      <p:regular r:id="rId34"/>
    </p:embeddedFont>
    <p:embeddedFont>
      <p:font typeface="Aileron Bold" charset="1" panose="00000800000000000000"/>
      <p:regular r:id="rId35"/>
    </p:embeddedFont>
    <p:embeddedFont>
      <p:font typeface="Aileron Italics" charset="1" panose="00000500000000000000"/>
      <p:regular r:id="rId36"/>
    </p:embeddedFont>
    <p:embeddedFont>
      <p:font typeface="Aileron Bold Italics" charset="1" panose="00000800000000000000"/>
      <p:regular r:id="rId37"/>
    </p:embeddedFont>
    <p:embeddedFont>
      <p:font typeface="Aileron Thin" charset="1" panose="00000300000000000000"/>
      <p:regular r:id="rId38"/>
    </p:embeddedFont>
    <p:embeddedFont>
      <p:font typeface="Aileron Thin Italics" charset="1" panose="00000300000000000000"/>
      <p:regular r:id="rId39"/>
    </p:embeddedFont>
    <p:embeddedFont>
      <p:font typeface="Aileron Light" charset="1" panose="00000400000000000000"/>
      <p:regular r:id="rId40"/>
    </p:embeddedFont>
    <p:embeddedFont>
      <p:font typeface="Aileron Light Italics" charset="1" panose="00000400000000000000"/>
      <p:regular r:id="rId41"/>
    </p:embeddedFont>
    <p:embeddedFont>
      <p:font typeface="Aileron Ultra-Bold" charset="1" panose="00000A00000000000000"/>
      <p:regular r:id="rId42"/>
    </p:embeddedFont>
    <p:embeddedFont>
      <p:font typeface="Aileron Ultra-Bold Italics" charset="1" panose="00000A00000000000000"/>
      <p:regular r:id="rId43"/>
    </p:embeddedFont>
    <p:embeddedFont>
      <p:font typeface="Aileron Heavy" charset="1" panose="00000A00000000000000"/>
      <p:regular r:id="rId44"/>
    </p:embeddedFont>
    <p:embeddedFont>
      <p:font typeface="Aileron Heavy Italics" charset="1" panose="00000A00000000000000"/>
      <p:regular r:id="rId45"/>
    </p:embeddedFont>
    <p:embeddedFont>
      <p:font typeface="Open Sans" charset="1" panose="020B0606030504020204"/>
      <p:regular r:id="rId46"/>
    </p:embeddedFont>
    <p:embeddedFont>
      <p:font typeface="Open Sans Bold" charset="1" panose="020B0806030504020204"/>
      <p:regular r:id="rId47"/>
    </p:embeddedFont>
    <p:embeddedFont>
      <p:font typeface="Open Sans Italics" charset="1" panose="020B0606030504020204"/>
      <p:regular r:id="rId48"/>
    </p:embeddedFont>
    <p:embeddedFont>
      <p:font typeface="Open Sans Bold Italics" charset="1" panose="020B0806030504020204"/>
      <p:regular r:id="rId49"/>
    </p:embeddedFont>
    <p:embeddedFont>
      <p:font typeface="Open Sans Light" charset="1" panose="020B0306030504020204"/>
      <p:regular r:id="rId50"/>
    </p:embeddedFont>
    <p:embeddedFont>
      <p:font typeface="Open Sans Light Italics" charset="1" panose="020B0306030504020204"/>
      <p:regular r:id="rId51"/>
    </p:embeddedFont>
    <p:embeddedFont>
      <p:font typeface="Open Sans Ultra-Bold" charset="1" panose="00000000000000000000"/>
      <p:regular r:id="rId52"/>
    </p:embeddedFont>
    <p:embeddedFont>
      <p:font typeface="Open Sans Ultra-Bold Italics" charset="1" panose="000000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0.jpe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9.jpeg" Type="http://schemas.openxmlformats.org/officeDocument/2006/relationships/image"/><Relationship Id="rId9" Target="../media/image3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1.jpeg" Type="http://schemas.openxmlformats.org/officeDocument/2006/relationships/image"/><Relationship Id="rId9" Target="../media/image3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3.jpe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1096427" y="9440417"/>
            <a:ext cx="11838114" cy="7619371"/>
            <a:chOff x="0" y="0"/>
            <a:chExt cx="5513070" cy="3548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l="-10" t="0" r="-1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560845" y="2232941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1687" y="3519787"/>
            <a:ext cx="10410204" cy="339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46"/>
              </a:lnSpc>
            </a:pPr>
            <a:r>
              <a:rPr lang="en-US" sz="12042" spc="1288">
                <a:solidFill>
                  <a:srgbClr val="FFFFFF"/>
                </a:solidFill>
                <a:latin typeface="Public Sans Bold"/>
              </a:rPr>
              <a:t>BANKING</a:t>
            </a:r>
          </a:p>
          <a:p>
            <a:pPr>
              <a:lnSpc>
                <a:spcPts val="13246"/>
              </a:lnSpc>
            </a:pPr>
            <a:r>
              <a:rPr lang="en-US" sz="12042" spc="1288">
                <a:solidFill>
                  <a:srgbClr val="FFFFFF"/>
                </a:solidFill>
                <a:latin typeface="Public Sans Bold"/>
              </a:rPr>
              <a:t>SYSTEM 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182446" y="1378914"/>
            <a:ext cx="13087318" cy="309337"/>
          </a:xfrm>
          <a:custGeom>
            <a:avLst/>
            <a:gdLst/>
            <a:ahLst/>
            <a:cxnLst/>
            <a:rect r="r" b="b" t="t" l="l"/>
            <a:pathLst>
              <a:path h="309337" w="13087318">
                <a:moveTo>
                  <a:pt x="0" y="0"/>
                </a:moveTo>
                <a:lnTo>
                  <a:pt x="13087318" y="0"/>
                </a:lnTo>
                <a:lnTo>
                  <a:pt x="13087318" y="309337"/>
                </a:lnTo>
                <a:lnTo>
                  <a:pt x="0" y="309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4618759"/>
            <a:ext cx="2737251" cy="2579140"/>
          </a:xfrm>
          <a:custGeom>
            <a:avLst/>
            <a:gdLst/>
            <a:ahLst/>
            <a:cxnLst/>
            <a:rect r="r" b="b" t="t" l="l"/>
            <a:pathLst>
              <a:path h="2579140" w="2737251">
                <a:moveTo>
                  <a:pt x="0" y="0"/>
                </a:moveTo>
                <a:lnTo>
                  <a:pt x="2737251" y="0"/>
                </a:lnTo>
                <a:lnTo>
                  <a:pt x="2737251" y="2579140"/>
                </a:lnTo>
                <a:lnTo>
                  <a:pt x="0" y="2579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5245" y="2193183"/>
            <a:ext cx="9657581" cy="75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2624">
                <a:solidFill>
                  <a:srgbClr val="FFFFFF"/>
                </a:solidFill>
                <a:latin typeface="Kollektif Bold"/>
              </a:rPr>
              <a:t>C++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7957" y="118724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427957" y="131201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ALGORITHM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770" y="1635031"/>
            <a:ext cx="18097230" cy="848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1. Account Class: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- Define a class Account with private attributes accountNumber, accountHolder, and balance.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- Provide a constructor to initialize these attributes.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- Implement accessor methods to retrieve account information.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- Implement functions deposit and withdraw to modify the account balance.</a:t>
            </a:r>
          </a:p>
          <a:p>
            <a:pPr>
              <a:lnSpc>
                <a:spcPts val="2835"/>
              </a:lnSpc>
            </a:pP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2. Bank Class: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- Define a class Bank with a private vector accounts to store instances of the Account class.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- Implement methods: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   - addAccount: Prompt the user for account information and create a new account object, then add it to the accounts vector.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   - removeAccount: Prompt the user for an account number, search for the account, and remove it if found.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   - displayAllAccounts: Display all accounts in a tabular format.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   - performTransactions: Prompt the user for an account number, transaction amount, and transaction type (deposit or withdrawal), and     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perform the corresponding operation on the account.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3. Menu Functions: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- Implement a function displayMenu to print the menu options.</a:t>
            </a:r>
          </a:p>
          <a:p>
            <a:pPr>
              <a:lnSpc>
                <a:spcPts val="2835"/>
              </a:lnSpc>
            </a:pP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4. Main Function: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- In the main function: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   - Create an instance of the Bank class.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   - Use a do-while loop to repeatedly display the menu and execute the chosen option until the user chooses to exit.</a:t>
            </a:r>
          </a:p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Canva Sans Bold"/>
              </a:rPr>
              <a:t>      - Switch on the user's choice and call the corresponding method of the Bank class.</a:t>
            </a:r>
          </a:p>
          <a:p>
            <a:pPr>
              <a:lnSpc>
                <a:spcPts val="283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27589" y="6137538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15049290" y="3246027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6019622" y="3246027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3903801" y="3500899"/>
            <a:ext cx="10170368" cy="240391"/>
          </a:xfrm>
          <a:custGeom>
            <a:avLst/>
            <a:gdLst/>
            <a:ahLst/>
            <a:cxnLst/>
            <a:rect r="r" b="b" t="t" l="l"/>
            <a:pathLst>
              <a:path h="240391" w="10170368">
                <a:moveTo>
                  <a:pt x="0" y="0"/>
                </a:moveTo>
                <a:lnTo>
                  <a:pt x="10170368" y="0"/>
                </a:lnTo>
                <a:lnTo>
                  <a:pt x="10170368" y="240391"/>
                </a:lnTo>
                <a:lnTo>
                  <a:pt x="0" y="2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7957" y="118724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427957" y="131201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Pseudocode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375919" y="5189382"/>
            <a:ext cx="1319913" cy="699554"/>
          </a:xfrm>
          <a:custGeom>
            <a:avLst/>
            <a:gdLst/>
            <a:ahLst/>
            <a:cxnLst/>
            <a:rect r="r" b="b" t="t" l="l"/>
            <a:pathLst>
              <a:path h="699554" w="1319913">
                <a:moveTo>
                  <a:pt x="0" y="0"/>
                </a:moveTo>
                <a:lnTo>
                  <a:pt x="1319913" y="0"/>
                </a:lnTo>
                <a:lnTo>
                  <a:pt x="1319913" y="699553"/>
                </a:lnTo>
                <a:lnTo>
                  <a:pt x="0" y="699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924" y="1771562"/>
            <a:ext cx="5558582" cy="899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plaintext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class Account: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// ... (as described above)</a:t>
            </a:r>
          </a:p>
          <a:p>
            <a:pPr>
              <a:lnSpc>
                <a:spcPts val="3610"/>
              </a:lnSpc>
            </a:pP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class Bank: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// ... (as described above)</a:t>
            </a:r>
          </a:p>
          <a:p>
            <a:pPr>
              <a:lnSpc>
                <a:spcPts val="3610"/>
              </a:lnSpc>
            </a:pP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function displayMenu():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// ... (as described above)</a:t>
            </a:r>
          </a:p>
          <a:p>
            <a:pPr>
              <a:lnSpc>
                <a:spcPts val="3610"/>
              </a:lnSpc>
            </a:pP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function main():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Create an instance of Bank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choice = 0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do: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    displayMenu()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    Read user's choice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    switch (choice):</a:t>
            </a:r>
          </a:p>
          <a:p>
            <a:pPr>
              <a:lnSpc>
                <a:spcPts val="3610"/>
              </a:lnSpc>
            </a:pPr>
            <a:r>
              <a:rPr lang="en-US" sz="2579">
                <a:solidFill>
                  <a:srgbClr val="FFFFFF"/>
                </a:solidFill>
                <a:latin typeface="Canva Sans Bold"/>
              </a:rPr>
              <a:t>          </a:t>
            </a:r>
          </a:p>
          <a:p>
            <a:pPr>
              <a:lnSpc>
                <a:spcPts val="3610"/>
              </a:lnSpc>
            </a:pPr>
          </a:p>
          <a:p>
            <a:pPr>
              <a:lnSpc>
                <a:spcPts val="361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637888" y="1471106"/>
            <a:ext cx="5458603" cy="8382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</a:t>
            </a:r>
            <a:r>
              <a:rPr lang="en-US" sz="2532">
                <a:solidFill>
                  <a:srgbClr val="FFFFFF"/>
                </a:solidFill>
                <a:latin typeface="Canva Sans Bold"/>
              </a:rPr>
              <a:t>case 1: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bank.displayAllAccounts()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break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case 2: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bank.addAccount()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break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case 3: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bank.removeAccount()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break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case 4: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bank.performTransactions()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break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case 5: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Print "Exiting program."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break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default: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Print "Invalid choice. Try again."</a:t>
            </a:r>
          </a:p>
          <a:p>
            <a:pPr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Canva Sans Bold"/>
              </a:rPr>
              <a:t> while (choice != 5)</a:t>
            </a:r>
          </a:p>
          <a:p>
            <a:pPr>
              <a:lnSpc>
                <a:spcPts val="354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68259" y="6819757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4896890" y="3093627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5867222" y="3093627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318231" y="3583288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4" y="0"/>
                </a:lnTo>
                <a:lnTo>
                  <a:pt x="9512724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732" y="7796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02187" y="1692349"/>
            <a:ext cx="6383012" cy="7565951"/>
          </a:xfrm>
          <a:custGeom>
            <a:avLst/>
            <a:gdLst/>
            <a:ahLst/>
            <a:cxnLst/>
            <a:rect r="r" b="b" t="t" l="l"/>
            <a:pathLst>
              <a:path h="7565951" w="6383012">
                <a:moveTo>
                  <a:pt x="0" y="0"/>
                </a:moveTo>
                <a:lnTo>
                  <a:pt x="6383011" y="0"/>
                </a:lnTo>
                <a:lnTo>
                  <a:pt x="6383011" y="7565951"/>
                </a:lnTo>
                <a:lnTo>
                  <a:pt x="0" y="75659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955" t="0" r="-3895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96474" y="4928971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THANKYOU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0275" y="808763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18072B"/>
                </a:solidFill>
                <a:latin typeface="Kollektif Bold"/>
              </a:rPr>
              <a:t>C++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267" y="1873520"/>
            <a:ext cx="855672" cy="855672"/>
          </a:xfrm>
          <a:custGeom>
            <a:avLst/>
            <a:gdLst/>
            <a:ahLst/>
            <a:cxnLst/>
            <a:rect r="r" b="b" t="t" l="l"/>
            <a:pathLst>
              <a:path h="855672" w="855672">
                <a:moveTo>
                  <a:pt x="0" y="0"/>
                </a:moveTo>
                <a:lnTo>
                  <a:pt x="855672" y="0"/>
                </a:lnTo>
                <a:lnTo>
                  <a:pt x="855672" y="855672"/>
                </a:lnTo>
                <a:lnTo>
                  <a:pt x="0" y="85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7242" y="1716919"/>
            <a:ext cx="1104298" cy="110429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5400000">
            <a:off x="-4993569" y="5014942"/>
            <a:ext cx="10877966" cy="257116"/>
          </a:xfrm>
          <a:custGeom>
            <a:avLst/>
            <a:gdLst/>
            <a:ahLst/>
            <a:cxnLst/>
            <a:rect r="r" b="b" t="t" l="l"/>
            <a:pathLst>
              <a:path h="257116" w="10877966">
                <a:moveTo>
                  <a:pt x="0" y="0"/>
                </a:moveTo>
                <a:lnTo>
                  <a:pt x="10877965" y="0"/>
                </a:lnTo>
                <a:lnTo>
                  <a:pt x="10877965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336575" y="-505450"/>
            <a:ext cx="7885580" cy="11828370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7"/>
              <a:stretch>
                <a:fillRect l="-62359" t="0" r="-6235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035684" y="125280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TEAM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3287" y="3342527"/>
            <a:ext cx="6798635" cy="236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1"/>
              </a:lnSpc>
            </a:pPr>
            <a:r>
              <a:rPr lang="en-US" sz="2729">
                <a:solidFill>
                  <a:srgbClr val="FFFFFF"/>
                </a:solidFill>
                <a:latin typeface="Kollektif Bold"/>
              </a:rPr>
              <a:t>AP22110010168</a:t>
            </a:r>
          </a:p>
          <a:p>
            <a:pPr>
              <a:lnSpc>
                <a:spcPts val="5026"/>
              </a:lnSpc>
            </a:pPr>
            <a:r>
              <a:rPr lang="en-US" sz="3590">
                <a:solidFill>
                  <a:srgbClr val="FFFFFF"/>
                </a:solidFill>
                <a:latin typeface="Kollektif Bold"/>
              </a:rPr>
              <a:t>YARRAGUDI BHUVANESH REDDY</a:t>
            </a:r>
          </a:p>
          <a:p>
            <a:pPr>
              <a:lnSpc>
                <a:spcPts val="502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61208" y="7494988"/>
            <a:ext cx="4631997" cy="130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7"/>
              </a:lnSpc>
            </a:pPr>
            <a:r>
              <a:rPr lang="en-US" sz="3284">
                <a:solidFill>
                  <a:srgbClr val="FFFFFF"/>
                </a:solidFill>
                <a:latin typeface="Kollektif Bold"/>
              </a:rPr>
              <a:t>AP22110010189</a:t>
            </a:r>
          </a:p>
          <a:p>
            <a:pPr>
              <a:lnSpc>
                <a:spcPts val="5980"/>
              </a:lnSpc>
            </a:pPr>
            <a:r>
              <a:rPr lang="en-US" sz="4271">
                <a:solidFill>
                  <a:srgbClr val="FFFFFF"/>
                </a:solidFill>
                <a:latin typeface="Kollektif Bold"/>
              </a:rPr>
              <a:t>CHEHAK SALUJA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09267" y="3691301"/>
            <a:ext cx="855672" cy="855672"/>
          </a:xfrm>
          <a:custGeom>
            <a:avLst/>
            <a:gdLst/>
            <a:ahLst/>
            <a:cxnLst/>
            <a:rect r="r" b="b" t="t" l="l"/>
            <a:pathLst>
              <a:path h="855672" w="855672">
                <a:moveTo>
                  <a:pt x="0" y="0"/>
                </a:moveTo>
                <a:lnTo>
                  <a:pt x="855672" y="0"/>
                </a:lnTo>
                <a:lnTo>
                  <a:pt x="855672" y="855672"/>
                </a:lnTo>
                <a:lnTo>
                  <a:pt x="0" y="85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9267" y="5508998"/>
            <a:ext cx="855672" cy="855672"/>
          </a:xfrm>
          <a:custGeom>
            <a:avLst/>
            <a:gdLst/>
            <a:ahLst/>
            <a:cxnLst/>
            <a:rect r="r" b="b" t="t" l="l"/>
            <a:pathLst>
              <a:path h="855672" w="855672">
                <a:moveTo>
                  <a:pt x="0" y="0"/>
                </a:moveTo>
                <a:lnTo>
                  <a:pt x="855672" y="0"/>
                </a:lnTo>
                <a:lnTo>
                  <a:pt x="855672" y="855673"/>
                </a:lnTo>
                <a:lnTo>
                  <a:pt x="0" y="8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9267" y="7326696"/>
            <a:ext cx="855672" cy="855672"/>
          </a:xfrm>
          <a:custGeom>
            <a:avLst/>
            <a:gdLst/>
            <a:ahLst/>
            <a:cxnLst/>
            <a:rect r="r" b="b" t="t" l="l"/>
            <a:pathLst>
              <a:path h="855672" w="855672">
                <a:moveTo>
                  <a:pt x="0" y="0"/>
                </a:moveTo>
                <a:lnTo>
                  <a:pt x="855672" y="0"/>
                </a:lnTo>
                <a:lnTo>
                  <a:pt x="855672" y="855672"/>
                </a:lnTo>
                <a:lnTo>
                  <a:pt x="0" y="85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52667" y="3542660"/>
            <a:ext cx="1104298" cy="110429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7242" y="5367782"/>
            <a:ext cx="1104298" cy="110429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7242" y="7234671"/>
            <a:ext cx="1104298" cy="1104298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061208" y="1751794"/>
            <a:ext cx="7082792" cy="109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8"/>
              </a:lnSpc>
            </a:pPr>
            <a:r>
              <a:rPr lang="en-US" sz="2727">
                <a:solidFill>
                  <a:srgbClr val="FFFFFF"/>
                </a:solidFill>
                <a:latin typeface="Kollektif Bold"/>
              </a:rPr>
              <a:t>AP22110010197</a:t>
            </a:r>
          </a:p>
          <a:p>
            <a:pPr>
              <a:lnSpc>
                <a:spcPts val="5032"/>
              </a:lnSpc>
            </a:pPr>
            <a:r>
              <a:rPr lang="en-US" sz="3594">
                <a:solidFill>
                  <a:srgbClr val="FFFFFF"/>
                </a:solidFill>
                <a:latin typeface="Kollektif Bold"/>
              </a:rPr>
              <a:t>ADDEPALLI SOMANADHA SAI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1208" y="5597210"/>
            <a:ext cx="6798635" cy="172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1"/>
              </a:lnSpc>
            </a:pPr>
            <a:r>
              <a:rPr lang="en-US" sz="2729">
                <a:solidFill>
                  <a:srgbClr val="FFFFFF"/>
                </a:solidFill>
                <a:latin typeface="Kollektif Bold"/>
              </a:rPr>
              <a:t>AP22110010141</a:t>
            </a:r>
          </a:p>
          <a:p>
            <a:pPr>
              <a:lnSpc>
                <a:spcPts val="5026"/>
              </a:lnSpc>
            </a:pPr>
            <a:r>
              <a:rPr lang="en-US" sz="3590">
                <a:solidFill>
                  <a:srgbClr val="FFFFFF"/>
                </a:solidFill>
                <a:latin typeface="Kollektif Bold"/>
              </a:rPr>
              <a:t>BUGGINNI ROSHINI</a:t>
            </a:r>
          </a:p>
          <a:p>
            <a:pPr>
              <a:lnSpc>
                <a:spcPts val="502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Objectives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18072B"/>
                </a:solidFill>
                <a:latin typeface="Aileron Bold"/>
              </a:rPr>
              <a:t>Objective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1105" y="4275699"/>
            <a:ext cx="4093588" cy="468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Public Sans Bold"/>
              </a:rPr>
              <a:t>The Bank Management System project is a C++ based application that aims to provide an efficient platform for customers and bank staff to manage transactions, accounts, and customer information securely. Its goal is to create a robust and user-friendly application to streamline and automate various banking operations.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18072B"/>
                </a:solidFill>
                <a:latin typeface="Aileron Bold"/>
              </a:rPr>
              <a:t>Objective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23837" y="4275699"/>
            <a:ext cx="4038046" cy="507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Public Sans Bold"/>
              </a:rPr>
              <a:t>Account Management: Establish a method that prioritizes data security and accuracy for the creation, updating, and deletion of client accounts.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Public Sans Bold"/>
              </a:rPr>
              <a:t>Transaction Handling:Provide modules that facilitate fund transfers, withdrawals, and deposits while guaranteeing error-free,real-time transactions.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18072B"/>
                </a:solidFill>
                <a:latin typeface="Aileron Bold"/>
              </a:rPr>
              <a:t>Objective 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91118" y="5066274"/>
            <a:ext cx="4088245" cy="299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9"/>
              </a:lnSpc>
            </a:pPr>
            <a:r>
              <a:rPr lang="en-US" sz="2413">
                <a:solidFill>
                  <a:srgbClr val="18072B"/>
                </a:solidFill>
                <a:latin typeface="Public Sans Bold"/>
              </a:rPr>
              <a:t>client Data: To facilitate rapid and safe access to account details, transaction history, and personal information, keep a consolidated database for client data.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0448" y="77709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37991" y="806206"/>
            <a:ext cx="303239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89"/>
              </a:lnSpc>
            </a:pPr>
            <a:r>
              <a:rPr lang="en-US" sz="1899" spc="75">
                <a:solidFill>
                  <a:srgbClr val="FFFFFF"/>
                </a:solidFill>
                <a:latin typeface="Kollektif Bold"/>
              </a:rPr>
              <a:t>C++ PROJECT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430959"/>
            <a:ext cx="9405949" cy="8856041"/>
          </a:xfrm>
          <a:custGeom>
            <a:avLst/>
            <a:gdLst/>
            <a:ahLst/>
            <a:cxnLst/>
            <a:rect r="r" b="b" t="t" l="l"/>
            <a:pathLst>
              <a:path h="8856041" w="9405949">
                <a:moveTo>
                  <a:pt x="0" y="0"/>
                </a:moveTo>
                <a:lnTo>
                  <a:pt x="9405949" y="0"/>
                </a:lnTo>
                <a:lnTo>
                  <a:pt x="9405949" y="8856041"/>
                </a:lnTo>
                <a:lnTo>
                  <a:pt x="0" y="8856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6" t="0" r="-11362" b="-30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1510" y="1430959"/>
            <a:ext cx="10026779" cy="8998051"/>
          </a:xfrm>
          <a:custGeom>
            <a:avLst/>
            <a:gdLst/>
            <a:ahLst/>
            <a:cxnLst/>
            <a:rect r="r" b="b" t="t" l="l"/>
            <a:pathLst>
              <a:path h="8998051" w="10026779">
                <a:moveTo>
                  <a:pt x="0" y="0"/>
                </a:moveTo>
                <a:lnTo>
                  <a:pt x="10026780" y="0"/>
                </a:lnTo>
                <a:lnTo>
                  <a:pt x="10026780" y="8998051"/>
                </a:lnTo>
                <a:lnTo>
                  <a:pt x="0" y="8998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49" t="0" r="-146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01642" y="6102543"/>
            <a:ext cx="1306274" cy="692325"/>
          </a:xfrm>
          <a:custGeom>
            <a:avLst/>
            <a:gdLst/>
            <a:ahLst/>
            <a:cxnLst/>
            <a:rect r="r" b="b" t="t" l="l"/>
            <a:pathLst>
              <a:path h="692325" w="1306274">
                <a:moveTo>
                  <a:pt x="0" y="0"/>
                </a:moveTo>
                <a:lnTo>
                  <a:pt x="1306273" y="0"/>
                </a:lnTo>
                <a:lnTo>
                  <a:pt x="1306273" y="692325"/>
                </a:lnTo>
                <a:lnTo>
                  <a:pt x="0" y="69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022571" y="-22903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28094B"/>
                </a:solidFill>
                <a:latin typeface="Roboto Bold"/>
              </a:rPr>
              <a:t>SOURCE CODE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442664" y="316048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1" y="0"/>
                </a:lnTo>
                <a:lnTo>
                  <a:pt x="559181" y="296367"/>
                </a:lnTo>
                <a:lnTo>
                  <a:pt x="0" y="29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750164" cy="10287000"/>
          </a:xfrm>
          <a:custGeom>
            <a:avLst/>
            <a:gdLst/>
            <a:ahLst/>
            <a:cxnLst/>
            <a:rect r="r" b="b" t="t" l="l"/>
            <a:pathLst>
              <a:path h="10287000" w="11750164">
                <a:moveTo>
                  <a:pt x="0" y="0"/>
                </a:moveTo>
                <a:lnTo>
                  <a:pt x="11750164" y="0"/>
                </a:lnTo>
                <a:lnTo>
                  <a:pt x="117501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10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5524" y="260207"/>
            <a:ext cx="899869" cy="476930"/>
          </a:xfrm>
          <a:custGeom>
            <a:avLst/>
            <a:gdLst/>
            <a:ahLst/>
            <a:cxnLst/>
            <a:rect r="r" b="b" t="t" l="l"/>
            <a:pathLst>
              <a:path h="476930" w="899869">
                <a:moveTo>
                  <a:pt x="0" y="0"/>
                </a:moveTo>
                <a:lnTo>
                  <a:pt x="899869" y="0"/>
                </a:lnTo>
                <a:lnTo>
                  <a:pt x="899869" y="476931"/>
                </a:lnTo>
                <a:lnTo>
                  <a:pt x="0" y="476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35110" y="7514801"/>
            <a:ext cx="10674247" cy="10674247"/>
          </a:xfrm>
          <a:custGeom>
            <a:avLst/>
            <a:gdLst/>
            <a:ahLst/>
            <a:cxnLst/>
            <a:rect r="r" b="b" t="t" l="l"/>
            <a:pathLst>
              <a:path h="10674247" w="10674247">
                <a:moveTo>
                  <a:pt x="0" y="0"/>
                </a:moveTo>
                <a:lnTo>
                  <a:pt x="10674247" y="0"/>
                </a:lnTo>
                <a:lnTo>
                  <a:pt x="10674247" y="10674247"/>
                </a:lnTo>
                <a:lnTo>
                  <a:pt x="0" y="10674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2416034" y="230149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13386366" y="230149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1837374" y="279116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958343" cy="10287000"/>
          </a:xfrm>
          <a:custGeom>
            <a:avLst/>
            <a:gdLst/>
            <a:ahLst/>
            <a:cxnLst/>
            <a:rect r="r" b="b" t="t" l="l"/>
            <a:pathLst>
              <a:path h="10287000" w="11958343">
                <a:moveTo>
                  <a:pt x="0" y="0"/>
                </a:moveTo>
                <a:lnTo>
                  <a:pt x="11958343" y="0"/>
                </a:lnTo>
                <a:lnTo>
                  <a:pt x="119583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0162" y="69650"/>
            <a:ext cx="10740099" cy="10217350"/>
          </a:xfrm>
          <a:custGeom>
            <a:avLst/>
            <a:gdLst/>
            <a:ahLst/>
            <a:cxnLst/>
            <a:rect r="r" b="b" t="t" l="l"/>
            <a:pathLst>
              <a:path h="10217350" w="10740099">
                <a:moveTo>
                  <a:pt x="0" y="0"/>
                </a:moveTo>
                <a:lnTo>
                  <a:pt x="10740099" y="0"/>
                </a:lnTo>
                <a:lnTo>
                  <a:pt x="10740099" y="10217350"/>
                </a:lnTo>
                <a:lnTo>
                  <a:pt x="0" y="1021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666570"/>
            <a:ext cx="899869" cy="476930"/>
          </a:xfrm>
          <a:custGeom>
            <a:avLst/>
            <a:gdLst/>
            <a:ahLst/>
            <a:cxnLst/>
            <a:rect r="r" b="b" t="t" l="l"/>
            <a:pathLst>
              <a:path h="476930" w="899869">
                <a:moveTo>
                  <a:pt x="0" y="0"/>
                </a:moveTo>
                <a:lnTo>
                  <a:pt x="899869" y="0"/>
                </a:lnTo>
                <a:lnTo>
                  <a:pt x="899869" y="476930"/>
                </a:lnTo>
                <a:lnTo>
                  <a:pt x="0" y="476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25367" y="7944034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13103219" y="2635346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4073551" y="2635346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12524559" y="3125007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42664" y="316048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1" y="0"/>
                </a:lnTo>
                <a:lnTo>
                  <a:pt x="559181" y="296367"/>
                </a:lnTo>
                <a:lnTo>
                  <a:pt x="0" y="29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647119"/>
            <a:ext cx="8644073" cy="5559740"/>
          </a:xfrm>
          <a:custGeom>
            <a:avLst/>
            <a:gdLst/>
            <a:ahLst/>
            <a:cxnLst/>
            <a:rect r="r" b="b" t="t" l="l"/>
            <a:pathLst>
              <a:path h="5559740" w="8644073">
                <a:moveTo>
                  <a:pt x="0" y="0"/>
                </a:moveTo>
                <a:lnTo>
                  <a:pt x="8644073" y="0"/>
                </a:lnTo>
                <a:lnTo>
                  <a:pt x="8644073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47348" y="2647119"/>
            <a:ext cx="13734139" cy="5559740"/>
          </a:xfrm>
          <a:custGeom>
            <a:avLst/>
            <a:gdLst/>
            <a:ahLst/>
            <a:cxnLst/>
            <a:rect r="r" b="b" t="t" l="l"/>
            <a:pathLst>
              <a:path h="5559740" w="13734139">
                <a:moveTo>
                  <a:pt x="0" y="0"/>
                </a:moveTo>
                <a:lnTo>
                  <a:pt x="13734139" y="0"/>
                </a:lnTo>
                <a:lnTo>
                  <a:pt x="13734139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143345" y="131201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28094B"/>
                </a:solidFill>
                <a:latin typeface="Roboto Bold"/>
              </a:rPr>
              <a:t>OUTPUT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64006" y="7887638"/>
            <a:ext cx="8957316" cy="8957316"/>
          </a:xfrm>
          <a:custGeom>
            <a:avLst/>
            <a:gdLst/>
            <a:ahLst/>
            <a:cxnLst/>
            <a:rect r="r" b="b" t="t" l="l"/>
            <a:pathLst>
              <a:path h="8957316" w="8957316">
                <a:moveTo>
                  <a:pt x="0" y="0"/>
                </a:moveTo>
                <a:lnTo>
                  <a:pt x="8957316" y="0"/>
                </a:lnTo>
                <a:lnTo>
                  <a:pt x="8957316" y="8957316"/>
                </a:lnTo>
                <a:lnTo>
                  <a:pt x="0" y="895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11039556" y="1681496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2009888" y="1681496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10460897" y="2171157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42664" y="316048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1" y="0"/>
                </a:lnTo>
                <a:lnTo>
                  <a:pt x="559181" y="296367"/>
                </a:lnTo>
                <a:lnTo>
                  <a:pt x="0" y="296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131924"/>
            <a:ext cx="11097659" cy="6023153"/>
          </a:xfrm>
          <a:custGeom>
            <a:avLst/>
            <a:gdLst/>
            <a:ahLst/>
            <a:cxnLst/>
            <a:rect r="r" b="b" t="t" l="l"/>
            <a:pathLst>
              <a:path h="6023153" w="11097659">
                <a:moveTo>
                  <a:pt x="0" y="0"/>
                </a:moveTo>
                <a:lnTo>
                  <a:pt x="11097659" y="0"/>
                </a:lnTo>
                <a:lnTo>
                  <a:pt x="11097659" y="6023152"/>
                </a:lnTo>
                <a:lnTo>
                  <a:pt x="0" y="60231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90106" y="2131924"/>
            <a:ext cx="9555143" cy="6023153"/>
          </a:xfrm>
          <a:custGeom>
            <a:avLst/>
            <a:gdLst/>
            <a:ahLst/>
            <a:cxnLst/>
            <a:rect r="r" b="b" t="t" l="l"/>
            <a:pathLst>
              <a:path h="6023153" w="9555143">
                <a:moveTo>
                  <a:pt x="0" y="0"/>
                </a:moveTo>
                <a:lnTo>
                  <a:pt x="9555143" y="0"/>
                </a:lnTo>
                <a:lnTo>
                  <a:pt x="9555143" y="6023152"/>
                </a:lnTo>
                <a:lnTo>
                  <a:pt x="0" y="60231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143345" y="131201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28094B"/>
                </a:solidFill>
                <a:latin typeface="Roboto Bold"/>
              </a:rPr>
              <a:t>OUTPUT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42664" y="316048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1" y="0"/>
                </a:lnTo>
                <a:lnTo>
                  <a:pt x="559181" y="296367"/>
                </a:lnTo>
                <a:lnTo>
                  <a:pt x="0" y="296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706206"/>
            <a:ext cx="8145667" cy="5351514"/>
          </a:xfrm>
          <a:custGeom>
            <a:avLst/>
            <a:gdLst/>
            <a:ahLst/>
            <a:cxnLst/>
            <a:rect r="r" b="b" t="t" l="l"/>
            <a:pathLst>
              <a:path h="5351514" w="8145667">
                <a:moveTo>
                  <a:pt x="0" y="0"/>
                </a:moveTo>
                <a:lnTo>
                  <a:pt x="8145667" y="0"/>
                </a:lnTo>
                <a:lnTo>
                  <a:pt x="8145667" y="5351514"/>
                </a:lnTo>
                <a:lnTo>
                  <a:pt x="0" y="5351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143345" y="131201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28094B"/>
                </a:solidFill>
                <a:latin typeface="Roboto Bold"/>
              </a:rPr>
              <a:t>OUTPUT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664508" y="6503935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3713899" y="2459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4684231" y="2459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3135240" y="294876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DAF1jSm9Jxc</dc:identifier>
  <dcterms:modified xsi:type="dcterms:W3CDTF">2011-08-01T06:04:30Z</dcterms:modified>
  <cp:revision>1</cp:revision>
  <dc:title>Banking system</dc:title>
</cp:coreProperties>
</file>